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333"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5579"/>
    <a:srgbClr val="1C7DDB"/>
    <a:srgbClr val="0948CB"/>
    <a:srgbClr val="0B49CB"/>
    <a:srgbClr val="F2F4F8"/>
    <a:srgbClr val="121619"/>
    <a:srgbClr val="F2F2F2"/>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061" autoAdjust="0"/>
  </p:normalViewPr>
  <p:slideViewPr>
    <p:cSldViewPr snapToGrid="0" snapToObjects="1">
      <p:cViewPr varScale="1">
        <p:scale>
          <a:sx n="70" d="100"/>
          <a:sy n="70" d="100"/>
        </p:scale>
        <p:origin x="92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3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Lau397/DataScience_SpaceX"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10448850" cy="2800767"/>
          </a:xfrm>
          <a:prstGeom prst="rect">
            <a:avLst/>
          </a:prstGeom>
          <a:noFill/>
        </p:spPr>
        <p:txBody>
          <a:bodyPr wrap="square" rtlCol="0">
            <a:spAutoFit/>
          </a:bodyPr>
          <a:lstStyle/>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Identified the different types of columns</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each orbit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mission outcome of the orbits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Created a landing outcome label from Outcome column</a:t>
            </a:r>
          </a:p>
        </p:txBody>
      </p:sp>
    </p:spTree>
    <p:extLst>
      <p:ext uri="{BB962C8B-B14F-4D97-AF65-F5344CB8AC3E}">
        <p14:creationId xmlns:p14="http://schemas.microsoft.com/office/powerpoint/2010/main" val="27937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One chart type chosen was a scatter plot since it was easier to see the relationship between three variables, such as; Launch Sites (categorical), Payload Mass (numerical) and Class a numerical type which tell us if the launch was successful or not, it was converted from categorical type using One Hot Encoding.</a:t>
            </a:r>
          </a:p>
          <a:p>
            <a:pPr algn="just">
              <a:lnSpc>
                <a:spcPct val="100000"/>
              </a:lnSpc>
              <a:spcBef>
                <a:spcPts val="1400"/>
              </a:spcBef>
            </a:pPr>
            <a:r>
              <a:rPr lang="en-US" sz="2200" dirty="0">
                <a:solidFill>
                  <a:schemeClr val="accent3">
                    <a:lumMod val="25000"/>
                  </a:schemeClr>
                </a:solidFill>
                <a:latin typeface="Abadi"/>
              </a:rPr>
              <a:t>Bar charts were implemented as well to compare between categories (i.e., Orbit) and numerical data (i.e., Success Rate).</a:t>
            </a:r>
          </a:p>
          <a:p>
            <a:pPr algn="just">
              <a:lnSpc>
                <a:spcPct val="100000"/>
              </a:lnSpc>
              <a:spcBef>
                <a:spcPts val="1400"/>
              </a:spcBef>
            </a:pPr>
            <a:r>
              <a:rPr lang="en-US" sz="2200" dirty="0">
                <a:solidFill>
                  <a:schemeClr val="accent3">
                    <a:lumMod val="25000"/>
                  </a:schemeClr>
                </a:solidFill>
                <a:latin typeface="Abadi"/>
              </a:rPr>
              <a:t>Line plots were used as well to depict us the trend (i.e., Success Rate) throughout time.</a:t>
            </a:r>
          </a:p>
          <a:p>
            <a:pPr algn="just">
              <a:lnSpc>
                <a:spcPct val="100000"/>
              </a:lnSpc>
              <a:spcBef>
                <a:spcPts val="1400"/>
              </a:spcBef>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sp>
        <p:nvSpPr>
          <p:cNvPr id="2" name="Text Placeholder 2">
            <a:extLst>
              <a:ext uri="{FF2B5EF4-FFF2-40B4-BE49-F238E27FC236}">
                <a16:creationId xmlns:a16="http://schemas.microsoft.com/office/drawing/2014/main" id="{85D9681C-2167-BB07-6CAC-FA37C514ADC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https://tinyurl.com/pbmwy396</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2072"/>
            <a:ext cx="9745589" cy="4765841"/>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Some of the SQL queries performed for this project were:</a:t>
            </a:r>
          </a:p>
          <a:p>
            <a:pPr lvl="1" algn="just">
              <a:lnSpc>
                <a:spcPct val="100000"/>
              </a:lnSpc>
              <a:spcBef>
                <a:spcPts val="1400"/>
              </a:spcBef>
            </a:pPr>
            <a:r>
              <a:rPr lang="en-US" sz="1800" dirty="0">
                <a:solidFill>
                  <a:schemeClr val="accent3">
                    <a:lumMod val="25000"/>
                  </a:schemeClr>
                </a:solidFill>
                <a:latin typeface="Abadi"/>
              </a:rPr>
              <a:t>SELECT DISTINCT, to obtain unique launch site names.</a:t>
            </a:r>
          </a:p>
          <a:p>
            <a:pPr lvl="1" algn="just">
              <a:lnSpc>
                <a:spcPct val="100000"/>
              </a:lnSpc>
              <a:spcBef>
                <a:spcPts val="1400"/>
              </a:spcBef>
            </a:pPr>
            <a:r>
              <a:rPr lang="en-US" sz="1800" dirty="0">
                <a:solidFill>
                  <a:schemeClr val="accent3">
                    <a:lumMod val="25000"/>
                  </a:schemeClr>
                </a:solidFill>
                <a:latin typeface="Abadi"/>
              </a:rPr>
              <a:t>WHERE, LIKE and LIMIT, to apply certain conditions, such as; launch sites that begin with certain string and display only a limited number of results from that query.</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SUM() and AVG(), to display the total and average mass carried by boosters, for example.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MIN(), to obtain the minimum value of a numerical feature.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BETWEEN _ AND _, to display results within a certain range of values.</a:t>
            </a:r>
          </a:p>
          <a:p>
            <a:pPr lvl="1">
              <a:lnSpc>
                <a:spcPct val="100000"/>
              </a:lnSpc>
              <a:spcBef>
                <a:spcPts val="1400"/>
              </a:spcBef>
            </a:pPr>
            <a:r>
              <a:rPr lang="en-US" sz="1800" dirty="0">
                <a:solidFill>
                  <a:schemeClr val="accent3">
                    <a:lumMod val="25000"/>
                  </a:schemeClr>
                </a:solidFill>
                <a:latin typeface="Abadi" panose="020B0604020104020204" pitchFamily="34" charset="0"/>
              </a:rPr>
              <a:t>COUNT(), to get the total count of a categorical feature.</a:t>
            </a:r>
          </a:p>
          <a:p>
            <a:pPr lvl="1">
              <a:lnSpc>
                <a:spcPct val="100000"/>
              </a:lnSpc>
              <a:spcBef>
                <a:spcPts val="1400"/>
              </a:spcBef>
            </a:pPr>
            <a:r>
              <a:rPr lang="en-US" sz="1800" dirty="0">
                <a:solidFill>
                  <a:schemeClr val="accent3">
                    <a:lumMod val="25000"/>
                  </a:schemeClr>
                </a:solidFill>
                <a:latin typeface="Abadi" panose="020B0604020104020204" pitchFamily="34" charset="0"/>
              </a:rPr>
              <a:t>AS, to give a name to the result column for better understanding.</a:t>
            </a:r>
          </a:p>
          <a:p>
            <a:pPr lvl="1">
              <a:lnSpc>
                <a:spcPct val="100000"/>
              </a:lnSpc>
              <a:spcBef>
                <a:spcPts val="1400"/>
              </a:spcBef>
            </a:pPr>
            <a:r>
              <a:rPr lang="en-US" sz="1800" dirty="0">
                <a:solidFill>
                  <a:schemeClr val="accent3">
                    <a:lumMod val="25000"/>
                  </a:schemeClr>
                </a:solidFill>
                <a:latin typeface="Abadi" panose="020B0604020104020204" pitchFamily="34" charset="0"/>
              </a:rPr>
              <a:t>GROUP BY, to group the query results by categories.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2FAF98E-D0BD-EAE9-B6D5-FDB2793A4916}"/>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with SQL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https://tinyurl.com/yavspkxz</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929903"/>
            <a:ext cx="10515600" cy="3363503"/>
          </a:xfrm>
          <a:prstGeom prst="rect">
            <a:avLst/>
          </a:prstGeom>
        </p:spPr>
        <p:txBody>
          <a:bodyPr>
            <a:noAutofit/>
          </a:bodyPr>
          <a:lstStyle/>
          <a:p>
            <a:pPr algn="just">
              <a:lnSpc>
                <a:spcPct val="100000"/>
              </a:lnSpc>
              <a:spcBef>
                <a:spcPts val="1400"/>
              </a:spcBef>
            </a:pPr>
            <a:r>
              <a:rPr lang="en-US" sz="2100" dirty="0">
                <a:solidFill>
                  <a:schemeClr val="accent3">
                    <a:lumMod val="25000"/>
                  </a:schemeClr>
                </a:solidFill>
                <a:latin typeface="Abadi" panose="020B0604020104020204" pitchFamily="34" charset="0"/>
              </a:rPr>
              <a:t>0bjects created with Folium:</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A site map object was created to locate all coordinate points in.</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Map markers to create labels for the points in certain coordinates.</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Circles were created to surround the area around NASA Space Center’s coordinates.</a:t>
            </a:r>
          </a:p>
          <a:p>
            <a:pPr lvl="1" algn="just">
              <a:lnSpc>
                <a:spcPct val="100000"/>
              </a:lnSpc>
              <a:spcBef>
                <a:spcPts val="1400"/>
              </a:spcBef>
            </a:pPr>
            <a:r>
              <a:rPr lang="en-US" sz="2100" dirty="0" err="1">
                <a:solidFill>
                  <a:schemeClr val="accent3">
                    <a:lumMod val="25000"/>
                  </a:schemeClr>
                </a:solidFill>
                <a:latin typeface="Abadi" panose="020B0604020104020204" pitchFamily="34" charset="0"/>
              </a:rPr>
              <a:t>MarkerCluster</a:t>
            </a:r>
            <a:r>
              <a:rPr lang="en-US" sz="2100" dirty="0">
                <a:solidFill>
                  <a:schemeClr val="accent3">
                    <a:lumMod val="25000"/>
                  </a:schemeClr>
                </a:solidFill>
                <a:latin typeface="Abadi" panose="020B0604020104020204" pitchFamily="34" charset="0"/>
              </a:rPr>
              <a:t> to simplify a map containing many markers having the same coordinate.</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A mouse position object to get the coordinate for a mouse over on the map.</a:t>
            </a:r>
          </a:p>
          <a:p>
            <a:pPr lvl="1" algn="just">
              <a:lnSpc>
                <a:spcPct val="100000"/>
              </a:lnSpc>
              <a:spcBef>
                <a:spcPts val="1400"/>
              </a:spcBef>
            </a:pPr>
            <a:r>
              <a:rPr lang="en-US" sz="2100" dirty="0">
                <a:solidFill>
                  <a:schemeClr val="accent3">
                    <a:lumMod val="25000"/>
                  </a:schemeClr>
                </a:solidFill>
                <a:latin typeface="Abadi" panose="020B0604020104020204" pitchFamily="34" charset="0"/>
              </a:rPr>
              <a:t>Poly Line object was created to connect the coastline coordinates to launch sites.</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 Placeholder 2">
            <a:extLst>
              <a:ext uri="{FF2B5EF4-FFF2-40B4-BE49-F238E27FC236}">
                <a16:creationId xmlns:a16="http://schemas.microsoft.com/office/drawing/2014/main" id="{4F5FEB99-B78A-9256-1F8E-06E4EE200FF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interactive map with Folium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https://tinyurl.com/mte2zuta</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A scatter chart to show the correlation between payload and launch success was added.</a:t>
            </a:r>
          </a:p>
          <a:p>
            <a:pPr algn="just">
              <a:lnSpc>
                <a:spcPct val="100000"/>
              </a:lnSpc>
              <a:spcBef>
                <a:spcPts val="1400"/>
              </a:spcBef>
            </a:pPr>
            <a:r>
              <a:rPr lang="en-US" sz="2200" dirty="0">
                <a:solidFill>
                  <a:schemeClr val="accent3">
                    <a:lumMod val="25000"/>
                  </a:schemeClr>
                </a:solidFill>
                <a:latin typeface="Abadi" panose="020B0604020104020204" pitchFamily="34" charset="0"/>
              </a:rPr>
              <a:t>A pie chart to show the total successful launches count for all sites was added.</a:t>
            </a:r>
          </a:p>
          <a:p>
            <a:pPr algn="just">
              <a:lnSpc>
                <a:spcPct val="100000"/>
              </a:lnSpc>
              <a:spcBef>
                <a:spcPts val="1400"/>
              </a:spcBef>
            </a:pPr>
            <a:r>
              <a:rPr lang="en-US" sz="2200" dirty="0">
                <a:solidFill>
                  <a:schemeClr val="accent3">
                    <a:lumMod val="25000"/>
                  </a:schemeClr>
                </a:solidFill>
                <a:latin typeface="Abadi" panose="020B0604020104020204" pitchFamily="34" charset="0"/>
              </a:rPr>
              <a:t>Implemented a dropdown list to enable launch site selection for the user.</a:t>
            </a:r>
          </a:p>
          <a:p>
            <a:pPr algn="just">
              <a:lnSpc>
                <a:spcPct val="100000"/>
              </a:lnSpc>
              <a:spcBef>
                <a:spcPts val="1400"/>
              </a:spcBef>
            </a:pPr>
            <a:r>
              <a:rPr lang="en-US" sz="2200" dirty="0">
                <a:solidFill>
                  <a:schemeClr val="accent3">
                    <a:lumMod val="25000"/>
                  </a:schemeClr>
                </a:solidFill>
                <a:latin typeface="Abadi" panose="020B0604020104020204" pitchFamily="34" charset="0"/>
              </a:rPr>
              <a:t>Implemented a slider to select payload range.</a:t>
            </a:r>
          </a:p>
          <a:p>
            <a:pPr algn="just">
              <a:lnSpc>
                <a:spcPct val="100000"/>
              </a:lnSpc>
              <a:spcBef>
                <a:spcPts val="1400"/>
              </a:spcBef>
            </a:pPr>
            <a:r>
              <a:rPr lang="en-US" sz="2200" dirty="0">
                <a:solidFill>
                  <a:schemeClr val="accent3">
                    <a:lumMod val="25000"/>
                  </a:schemeClr>
                </a:solidFill>
                <a:latin typeface="Abadi" panose="020B0604020104020204" pitchFamily="34" charset="0"/>
              </a:rPr>
              <a:t>Callback functions to determine the site dropdown and payload slider as input and the scatter chart and pie chart as outputs were defined.</a:t>
            </a: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 Placeholder 2">
            <a:extLst>
              <a:ext uri="{FF2B5EF4-FFF2-40B4-BE49-F238E27FC236}">
                <a16:creationId xmlns:a16="http://schemas.microsoft.com/office/drawing/2014/main" id="{D7AC35A6-24D3-258E-A9B5-DE457A61D3DB}"/>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Dashboard with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https://tinyurl.com/2jzk82ak</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Type casting was firstly introduced into the data preparation for model predictions.</a:t>
            </a:r>
          </a:p>
          <a:p>
            <a:pPr algn="just">
              <a:lnSpc>
                <a:spcPct val="100000"/>
              </a:lnSpc>
              <a:spcBef>
                <a:spcPts val="1400"/>
              </a:spcBef>
            </a:pPr>
            <a:r>
              <a:rPr lang="en-US" sz="2200" dirty="0">
                <a:solidFill>
                  <a:schemeClr val="accent3">
                    <a:lumMod val="25000"/>
                  </a:schemeClr>
                </a:solidFill>
                <a:latin typeface="Abadi" panose="020B0604020104020204" pitchFamily="34" charset="0"/>
              </a:rPr>
              <a:t>Data standardized and transformed using </a:t>
            </a:r>
            <a:r>
              <a:rPr lang="en-US" sz="2200" dirty="0" err="1">
                <a:solidFill>
                  <a:schemeClr val="accent3">
                    <a:lumMod val="25000"/>
                  </a:schemeClr>
                </a:solidFill>
                <a:latin typeface="Abadi" panose="020B0604020104020204" pitchFamily="34" charset="0"/>
              </a:rPr>
              <a:t>StandardScaler</a:t>
            </a:r>
            <a:r>
              <a:rPr lang="en-US" sz="2200" dirty="0">
                <a:solidFill>
                  <a:schemeClr val="accent3">
                    <a:lumMod val="25000"/>
                  </a:schemeClr>
                </a:solidFill>
                <a:latin typeface="Abadi" panose="020B0604020104020204" pitchFamily="34" charset="0"/>
              </a:rPr>
              <a:t> and </a:t>
            </a:r>
            <a:r>
              <a:rPr lang="en-US" sz="2200" dirty="0" err="1">
                <a:solidFill>
                  <a:schemeClr val="accent3">
                    <a:lumMod val="25000"/>
                  </a:schemeClr>
                </a:solidFill>
                <a:latin typeface="Abadi" panose="020B0604020104020204" pitchFamily="34" charset="0"/>
              </a:rPr>
              <a:t>fit_transform</a:t>
            </a:r>
            <a:r>
              <a:rPr lang="en-US" sz="2200" dirty="0">
                <a:solidFill>
                  <a:schemeClr val="accent3">
                    <a:lumMod val="25000"/>
                  </a:schemeClr>
                </a:solidFill>
                <a:latin typeface="Abadi" panose="020B0604020104020204" pitchFamily="34" charset="0"/>
              </a:rPr>
              <a:t>.</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split into train and test data.</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best parameters were obtained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through different estimators such as: Logistic </a:t>
            </a:r>
            <a:r>
              <a:rPr lang="en-US" sz="2200" dirty="0" err="1">
                <a:solidFill>
                  <a:schemeClr val="accent3">
                    <a:lumMod val="25000"/>
                  </a:schemeClr>
                </a:solidFill>
                <a:latin typeface="Abadi" panose="020B0604020104020204" pitchFamily="34" charset="0"/>
              </a:rPr>
              <a:t>Gegression</a:t>
            </a:r>
            <a:r>
              <a:rPr lang="en-US" sz="2200" dirty="0">
                <a:solidFill>
                  <a:schemeClr val="accent3">
                    <a:lumMod val="25000"/>
                  </a:schemeClr>
                </a:solidFill>
                <a:latin typeface="Abadi" panose="020B0604020104020204" pitchFamily="34" charset="0"/>
              </a:rPr>
              <a:t>, SVC, Decision Tree and, </a:t>
            </a:r>
            <a:r>
              <a:rPr lang="en-US" sz="2200" dirty="0" err="1">
                <a:solidFill>
                  <a:schemeClr val="accent3">
                    <a:lumMod val="25000"/>
                  </a:schemeClr>
                </a:solidFill>
                <a:latin typeface="Abadi" panose="020B0604020104020204" pitchFamily="34" charset="0"/>
              </a:rPr>
              <a:t>Kneighbours</a:t>
            </a:r>
            <a:r>
              <a:rPr lang="en-US" sz="2200" dirty="0">
                <a:solidFill>
                  <a:schemeClr val="accent3">
                    <a:lumMod val="25000"/>
                  </a:schemeClr>
                </a:solidFill>
                <a:latin typeface="Abadi" panose="020B0604020104020204" pitchFamily="34" charset="0"/>
              </a:rPr>
              <a:t>.</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model was trained in test data with the best parameters.</a:t>
            </a:r>
          </a:p>
          <a:p>
            <a:pPr algn="just">
              <a:lnSpc>
                <a:spcPct val="100000"/>
              </a:lnSpc>
              <a:spcBef>
                <a:spcPts val="1400"/>
              </a:spcBef>
            </a:pPr>
            <a:r>
              <a:rPr lang="en-US" sz="2200" dirty="0">
                <a:solidFill>
                  <a:schemeClr val="accent3">
                    <a:lumMod val="25000"/>
                  </a:schemeClr>
                </a:solidFill>
                <a:latin typeface="Abadi" panose="020B0604020104020204" pitchFamily="34" charset="0"/>
              </a:rPr>
              <a:t>Results were compared to find the method that performs best. </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 Placeholder 2">
            <a:extLst>
              <a:ext uri="{FF2B5EF4-FFF2-40B4-BE49-F238E27FC236}">
                <a16:creationId xmlns:a16="http://schemas.microsoft.com/office/drawing/2014/main" id="{57676452-68ED-FAE6-7005-46B69E051332}"/>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Dashboard with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 Dash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https://tinyurl.com/4wrzcrhx</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It was found that the launch sites with highest success rates are KSC LC-39A and VAFB SLC 4E.</a:t>
            </a:r>
          </a:p>
          <a:p>
            <a:pPr>
              <a:lnSpc>
                <a:spcPct val="100000"/>
              </a:lnSpc>
              <a:spcBef>
                <a:spcPts val="1400"/>
              </a:spcBef>
            </a:pPr>
            <a:r>
              <a:rPr lang="en-US" sz="2200" dirty="0">
                <a:solidFill>
                  <a:schemeClr val="accent3">
                    <a:lumMod val="25000"/>
                  </a:schemeClr>
                </a:solidFill>
                <a:latin typeface="Abadi" panose="020B0604020104020204" pitchFamily="34" charset="0"/>
              </a:rPr>
              <a:t>There are no rockets launched for payload mass greater than 10000.</a:t>
            </a:r>
          </a:p>
          <a:p>
            <a:pPr>
              <a:lnSpc>
                <a:spcPct val="100000"/>
              </a:lnSpc>
              <a:spcBef>
                <a:spcPts val="1400"/>
              </a:spcBef>
            </a:pPr>
            <a:r>
              <a:rPr lang="en-US" sz="2200" dirty="0">
                <a:solidFill>
                  <a:schemeClr val="accent3">
                    <a:lumMod val="25000"/>
                  </a:schemeClr>
                </a:solidFill>
                <a:latin typeface="Abadi" panose="020B0604020104020204" pitchFamily="34" charset="0"/>
              </a:rPr>
              <a:t>Orbits with highest success rates are VLEO, SSO, HEO, GEO and ES-L1.</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kept increasing since 2013 until 2020.</a:t>
            </a:r>
          </a:p>
          <a:p>
            <a:pPr>
              <a:lnSpc>
                <a:spcPct val="100000"/>
              </a:lnSpc>
              <a:spcBef>
                <a:spcPts val="1400"/>
              </a:spcBef>
            </a:pPr>
            <a:r>
              <a:rPr lang="en-US" sz="2200" dirty="0">
                <a:solidFill>
                  <a:schemeClr val="accent3">
                    <a:lumMod val="25000"/>
                  </a:schemeClr>
                </a:solidFill>
                <a:latin typeface="Abadi" panose="020B0604020104020204" pitchFamily="34" charset="0"/>
              </a:rPr>
              <a:t>The best model performance was found in machine learning models with the Logistic Regression, SVM and Decision Tree Classifier methods, with a score of 94.4%, 94.4% and 83.3%, respectively.</a:t>
            </a:r>
          </a:p>
          <a:p>
            <a:pPr>
              <a:lnSpc>
                <a:spcPct val="100000"/>
              </a:lnSpc>
              <a:spcBef>
                <a:spcPts val="1400"/>
              </a:spcBef>
            </a:pPr>
            <a:r>
              <a:rPr lang="en-US" sz="2200" dirty="0">
                <a:solidFill>
                  <a:schemeClr val="accent3">
                    <a:lumMod val="25000"/>
                  </a:schemeClr>
                </a:solidFill>
                <a:latin typeface="Abadi" panose="020B0604020104020204" pitchFamily="34" charset="0"/>
              </a:rPr>
              <a:t>Machine learning model with the </a:t>
            </a:r>
            <a:r>
              <a:rPr lang="en-US" sz="2200" dirty="0" err="1">
                <a:solidFill>
                  <a:schemeClr val="accent3">
                    <a:lumMod val="25000"/>
                  </a:schemeClr>
                </a:solidFill>
                <a:latin typeface="Abadi" panose="020B0604020104020204" pitchFamily="34" charset="0"/>
              </a:rPr>
              <a:t>Kneighbours</a:t>
            </a:r>
            <a:r>
              <a:rPr lang="en-US" sz="2200" dirty="0">
                <a:solidFill>
                  <a:schemeClr val="accent3">
                    <a:lumMod val="25000"/>
                  </a:schemeClr>
                </a:solidFill>
                <a:latin typeface="Abadi" panose="020B0604020104020204" pitchFamily="34" charset="0"/>
              </a:rPr>
              <a:t> method was found to be overfitting.</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From this plot we can see that CCAFS LC-40 has a success rate of 60%</a:t>
            </a:r>
          </a:p>
          <a:p>
            <a:pPr algn="just">
              <a:lnSpc>
                <a:spcPct val="100000"/>
              </a:lnSpc>
              <a:spcBef>
                <a:spcPts val="1400"/>
              </a:spcBef>
            </a:pPr>
            <a:r>
              <a:rPr lang="en-US" sz="2200" dirty="0">
                <a:solidFill>
                  <a:schemeClr val="accent3">
                    <a:lumMod val="25000"/>
                  </a:schemeClr>
                </a:solidFill>
                <a:latin typeface="Abadi" panose="020B0604020104020204" pitchFamily="34" charset="0"/>
              </a:rPr>
              <a:t>KSC LC-39A has a success rate of 77%</a:t>
            </a:r>
          </a:p>
          <a:p>
            <a:pPr algn="just">
              <a:lnSpc>
                <a:spcPct val="100000"/>
              </a:lnSpc>
              <a:spcBef>
                <a:spcPts val="1400"/>
              </a:spcBef>
            </a:pPr>
            <a:r>
              <a:rPr lang="en-US" sz="2200" dirty="0">
                <a:solidFill>
                  <a:schemeClr val="accent3">
                    <a:lumMod val="25000"/>
                  </a:schemeClr>
                </a:solidFill>
                <a:latin typeface="Abadi" panose="020B0604020104020204" pitchFamily="34" charset="0"/>
              </a:rPr>
              <a:t>VAFB SLC 4E has a success rate of 77%</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9C379B1C-9A26-E8B9-7105-223A634894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4054"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VAFB-SLC launch site has no rockets launched for heavy payload mass, greater than 10000 kg.</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2775EAF3-C142-4AFF-81AF-FCDEDFF83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864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orbits SSO, HEO, GEO, ES-L1 have the highest success rate with 100%, and VLEO with ~80%.</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026" name="Picture 2">
            <a:extLst>
              <a:ext uri="{FF2B5EF4-FFF2-40B4-BE49-F238E27FC236}">
                <a16:creationId xmlns:a16="http://schemas.microsoft.com/office/drawing/2014/main" id="{21B56CB4-E2E4-FAC8-F26A-369EB5861A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8805" y="1441032"/>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For the LEO orbit the success appears to be related to the number of flights.</a:t>
            </a:r>
          </a:p>
          <a:p>
            <a:pPr algn="just">
              <a:lnSpc>
                <a:spcPct val="100000"/>
              </a:lnSpc>
              <a:spcBef>
                <a:spcPts val="1400"/>
              </a:spcBef>
            </a:pPr>
            <a:r>
              <a:rPr lang="en-US" sz="2200" dirty="0">
                <a:solidFill>
                  <a:schemeClr val="accent3">
                    <a:lumMod val="25000"/>
                  </a:schemeClr>
                </a:solidFill>
                <a:latin typeface="Abadi" panose="020B0604020104020204" pitchFamily="34" charset="0"/>
              </a:rPr>
              <a:t>There seems to be no relationship between flight number when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050" name="Picture 2">
            <a:extLst>
              <a:ext uri="{FF2B5EF4-FFF2-40B4-BE49-F238E27FC236}">
                <a16:creationId xmlns:a16="http://schemas.microsoft.com/office/drawing/2014/main" id="{F3F49428-D6E1-F7E8-5D1B-5CFEEE1865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308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orbits Polar (PO), LEO and ISS have more successful landings with heavy payloads.</a:t>
            </a:r>
          </a:p>
          <a:p>
            <a:pPr algn="just">
              <a:lnSpc>
                <a:spcPct val="100000"/>
              </a:lnSpc>
              <a:spcBef>
                <a:spcPts val="1400"/>
              </a:spcBef>
            </a:pPr>
            <a:r>
              <a:rPr lang="en-US" sz="2200" dirty="0">
                <a:solidFill>
                  <a:schemeClr val="accent3">
                    <a:lumMod val="25000"/>
                  </a:schemeClr>
                </a:solidFill>
                <a:latin typeface="Abadi" panose="020B0604020104020204" pitchFamily="34" charset="0"/>
              </a:rPr>
              <a:t>For GTO we cannot distinguish well the relationship between landing rate and payload mass since both categories are present, more like 50/50.</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3074" name="Picture 2">
            <a:extLst>
              <a:ext uri="{FF2B5EF4-FFF2-40B4-BE49-F238E27FC236}">
                <a16:creationId xmlns:a16="http://schemas.microsoft.com/office/drawing/2014/main" id="{5724C519-5D08-4DA9-41D0-3922D40CA2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8805" y="1556850"/>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Success rate is increasing consistently from 2013 to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4098" name="Picture 2">
            <a:extLst>
              <a:ext uri="{FF2B5EF4-FFF2-40B4-BE49-F238E27FC236}">
                <a16:creationId xmlns:a16="http://schemas.microsoft.com/office/drawing/2014/main" id="{28912F15-CAD8-7446-1D40-02E0B8DCD2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5945" y="1664711"/>
            <a:ext cx="53149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the unique launch site names are:</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a:t>
            </a:r>
          </a:p>
          <a:p>
            <a:pPr lvl="1">
              <a:lnSpc>
                <a:spcPct val="100000"/>
              </a:lnSpc>
              <a:spcBef>
                <a:spcPts val="1400"/>
              </a:spcBef>
            </a:pPr>
            <a:r>
              <a:rPr lang="en-US" sz="1800" dirty="0">
                <a:solidFill>
                  <a:schemeClr val="accent3">
                    <a:lumMod val="25000"/>
                  </a:schemeClr>
                </a:solidFill>
                <a:latin typeface="Abadi" panose="020B0604020104020204" pitchFamily="34" charset="0"/>
              </a:rPr>
              <a:t>VAFB SLC-4E</a:t>
            </a:r>
          </a:p>
          <a:p>
            <a:pPr lvl="1">
              <a:lnSpc>
                <a:spcPct val="100000"/>
              </a:lnSpc>
              <a:spcBef>
                <a:spcPts val="1400"/>
              </a:spcBef>
            </a:pPr>
            <a:r>
              <a:rPr lang="en-US" sz="1800" dirty="0">
                <a:solidFill>
                  <a:schemeClr val="accent3">
                    <a:lumMod val="25000"/>
                  </a:schemeClr>
                </a:solidFill>
                <a:latin typeface="Abadi" panose="020B0604020104020204" pitchFamily="34" charset="0"/>
              </a:rPr>
              <a:t>KSC LC-39A</a:t>
            </a:r>
          </a:p>
          <a:p>
            <a:pPr lvl="1">
              <a:lnSpc>
                <a:spcPct val="100000"/>
              </a:lnSpc>
              <a:spcBef>
                <a:spcPts val="1400"/>
              </a:spcBef>
            </a:pPr>
            <a:r>
              <a:rPr lang="en-US" sz="1800" dirty="0">
                <a:solidFill>
                  <a:schemeClr val="accent3">
                    <a:lumMod val="25000"/>
                  </a:schemeClr>
                </a:solidFill>
                <a:latin typeface="Abadi" panose="020B0604020104020204" pitchFamily="34" charset="0"/>
              </a:rPr>
              <a:t>CCAFS SLC-40</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DISTINCT, FROM</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 LIKE, LIMIT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8" name="Table 7">
            <a:extLst>
              <a:ext uri="{FF2B5EF4-FFF2-40B4-BE49-F238E27FC236}">
                <a16:creationId xmlns:a16="http://schemas.microsoft.com/office/drawing/2014/main" id="{B80E5ED8-CF2A-5FEC-5F63-B7C29FEC135E}"/>
              </a:ext>
            </a:extLst>
          </p:cNvPr>
          <p:cNvGraphicFramePr>
            <a:graphicFrameLocks noGrp="1"/>
          </p:cNvGraphicFramePr>
          <p:nvPr>
            <p:extLst>
              <p:ext uri="{D42A27DB-BD31-4B8C-83A1-F6EECF244321}">
                <p14:modId xmlns:p14="http://schemas.microsoft.com/office/powerpoint/2010/main" val="2168323484"/>
              </p:ext>
            </p:extLst>
          </p:nvPr>
        </p:nvGraphicFramePr>
        <p:xfrm>
          <a:off x="770011" y="1869599"/>
          <a:ext cx="10352914" cy="2675104"/>
        </p:xfrm>
        <a:graphic>
          <a:graphicData uri="http://schemas.openxmlformats.org/drawingml/2006/table">
            <a:tbl>
              <a:tblPr/>
              <a:tblGrid>
                <a:gridCol w="800951">
                  <a:extLst>
                    <a:ext uri="{9D8B030D-6E8A-4147-A177-3AD203B41FA5}">
                      <a16:colId xmlns:a16="http://schemas.microsoft.com/office/drawing/2014/main" val="2478484893"/>
                    </a:ext>
                  </a:extLst>
                </a:gridCol>
                <a:gridCol w="749157">
                  <a:extLst>
                    <a:ext uri="{9D8B030D-6E8A-4147-A177-3AD203B41FA5}">
                      <a16:colId xmlns:a16="http://schemas.microsoft.com/office/drawing/2014/main" val="2610768450"/>
                    </a:ext>
                  </a:extLst>
                </a:gridCol>
                <a:gridCol w="1310185">
                  <a:extLst>
                    <a:ext uri="{9D8B030D-6E8A-4147-A177-3AD203B41FA5}">
                      <a16:colId xmlns:a16="http://schemas.microsoft.com/office/drawing/2014/main" val="3507766669"/>
                    </a:ext>
                  </a:extLst>
                </a:gridCol>
                <a:gridCol w="1037230">
                  <a:extLst>
                    <a:ext uri="{9D8B030D-6E8A-4147-A177-3AD203B41FA5}">
                      <a16:colId xmlns:a16="http://schemas.microsoft.com/office/drawing/2014/main" val="1896005590"/>
                    </a:ext>
                  </a:extLst>
                </a:gridCol>
                <a:gridCol w="1602343">
                  <a:extLst>
                    <a:ext uri="{9D8B030D-6E8A-4147-A177-3AD203B41FA5}">
                      <a16:colId xmlns:a16="http://schemas.microsoft.com/office/drawing/2014/main" val="1149882579"/>
                    </a:ext>
                  </a:extLst>
                </a:gridCol>
                <a:gridCol w="813311">
                  <a:extLst>
                    <a:ext uri="{9D8B030D-6E8A-4147-A177-3AD203B41FA5}">
                      <a16:colId xmlns:a16="http://schemas.microsoft.com/office/drawing/2014/main" val="564351119"/>
                    </a:ext>
                  </a:extLst>
                </a:gridCol>
                <a:gridCol w="586854">
                  <a:extLst>
                    <a:ext uri="{9D8B030D-6E8A-4147-A177-3AD203B41FA5}">
                      <a16:colId xmlns:a16="http://schemas.microsoft.com/office/drawing/2014/main" val="1405535621"/>
                    </a:ext>
                  </a:extLst>
                </a:gridCol>
                <a:gridCol w="1408504">
                  <a:extLst>
                    <a:ext uri="{9D8B030D-6E8A-4147-A177-3AD203B41FA5}">
                      <a16:colId xmlns:a16="http://schemas.microsoft.com/office/drawing/2014/main" val="1980075671"/>
                    </a:ext>
                  </a:extLst>
                </a:gridCol>
                <a:gridCol w="740435">
                  <a:extLst>
                    <a:ext uri="{9D8B030D-6E8A-4147-A177-3AD203B41FA5}">
                      <a16:colId xmlns:a16="http://schemas.microsoft.com/office/drawing/2014/main" val="519203041"/>
                    </a:ext>
                  </a:extLst>
                </a:gridCol>
                <a:gridCol w="1303944">
                  <a:extLst>
                    <a:ext uri="{9D8B030D-6E8A-4147-A177-3AD203B41FA5}">
                      <a16:colId xmlns:a16="http://schemas.microsoft.com/office/drawing/2014/main" val="1891015861"/>
                    </a:ext>
                  </a:extLst>
                </a:gridCol>
              </a:tblGrid>
              <a:tr h="478124">
                <a:tc>
                  <a:txBody>
                    <a:bodyPr/>
                    <a:lstStyle/>
                    <a:p>
                      <a:pPr algn="ctr" fontAlgn="ctr"/>
                      <a:r>
                        <a:rPr lang="en-US" sz="1100" b="1" i="0" u="none" strike="noStrike">
                          <a:solidFill>
                            <a:srgbClr val="000000"/>
                          </a:solidFill>
                          <a:effectLst/>
                          <a:latin typeface="Calibri" panose="020F0502020204030204" pitchFamily="34" charset="0"/>
                        </a:rPr>
                        <a:t>Date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Time (UTC)</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Booster_Version</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Launch_Site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Payload</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dirty="0">
                          <a:solidFill>
                            <a:srgbClr val="000000"/>
                          </a:solidFill>
                          <a:effectLst/>
                          <a:latin typeface="Calibri" panose="020F0502020204030204" pitchFamily="34" charset="0"/>
                        </a:rPr>
                        <a:t>PAYLOAD_</a:t>
                      </a:r>
                    </a:p>
                    <a:p>
                      <a:pPr algn="ctr" fontAlgn="ctr"/>
                      <a:r>
                        <a:rPr lang="en-US" sz="1100" b="1" i="0" u="none" strike="noStrike" dirty="0">
                          <a:solidFill>
                            <a:srgbClr val="000000"/>
                          </a:solidFill>
                          <a:effectLst/>
                          <a:latin typeface="Calibri" panose="020F0502020204030204" pitchFamily="34" charset="0"/>
                        </a:rPr>
                        <a:t>MASS__KG_</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Orbit</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Customer</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dirty="0">
                          <a:solidFill>
                            <a:srgbClr val="000000"/>
                          </a:solidFill>
                          <a:effectLst/>
                          <a:latin typeface="Calibri" panose="020F0502020204030204" pitchFamily="34" charset="0"/>
                        </a:rPr>
                        <a:t>Mission_</a:t>
                      </a:r>
                    </a:p>
                    <a:p>
                      <a:pPr algn="ctr" fontAlgn="ctr"/>
                      <a:r>
                        <a:rPr lang="en-US" sz="1100" b="1" i="0" u="none" strike="noStrike" dirty="0">
                          <a:solidFill>
                            <a:srgbClr val="000000"/>
                          </a:solidFill>
                          <a:effectLst/>
                          <a:latin typeface="Calibri" panose="020F0502020204030204" pitchFamily="34" charset="0"/>
                        </a:rPr>
                        <a:t>Outcome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ctr" fontAlgn="ctr"/>
                      <a:r>
                        <a:rPr lang="en-US" sz="1100" b="1" i="0" u="none" strike="noStrike">
                          <a:solidFill>
                            <a:srgbClr val="000000"/>
                          </a:solidFill>
                          <a:effectLst/>
                          <a:latin typeface="Calibri" panose="020F0502020204030204" pitchFamily="34" charset="0"/>
                        </a:rPr>
                        <a:t>Landing _Outcome</a:t>
                      </a:r>
                    </a:p>
                  </a:txBody>
                  <a:tcPr marL="9525" marR="9525" marT="9525" marB="0" anchor="ctr">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560730268"/>
                  </a:ext>
                </a:extLst>
              </a:tr>
              <a:tr h="432702">
                <a:tc>
                  <a:txBody>
                    <a:bodyPr/>
                    <a:lstStyle/>
                    <a:p>
                      <a:pPr algn="r" fontAlgn="b"/>
                      <a:r>
                        <a:rPr lang="en-US" sz="1100" b="0" i="0" u="none" strike="noStrike">
                          <a:solidFill>
                            <a:srgbClr val="000000"/>
                          </a:solidFill>
                          <a:effectLst/>
                          <a:latin typeface="Calibri" panose="020F0502020204030204" pitchFamily="34" charset="0"/>
                        </a:rPr>
                        <a:t>4/6/2010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18:45:00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B0003</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Dragon Spacecraft Qualification Unit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SpaceX</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dirty="0">
                          <a:solidFill>
                            <a:srgbClr val="000000"/>
                          </a:solidFill>
                          <a:effectLst/>
                          <a:latin typeface="Calibri" panose="020F0502020204030204" pitchFamily="34" charset="0"/>
                        </a:rPr>
                        <a:t>Failure (parachute)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3103502451"/>
                  </a:ext>
                </a:extLst>
              </a:tr>
              <a:tr h="853452">
                <a:tc>
                  <a:txBody>
                    <a:bodyPr/>
                    <a:lstStyle/>
                    <a:p>
                      <a:pPr algn="r" fontAlgn="b"/>
                      <a:r>
                        <a:rPr lang="en-US" sz="1100" b="0" i="0" u="none" strike="noStrike">
                          <a:solidFill>
                            <a:srgbClr val="000000"/>
                          </a:solidFill>
                          <a:effectLst/>
                          <a:latin typeface="Calibri" panose="020F0502020204030204" pitchFamily="34" charset="0"/>
                        </a:rPr>
                        <a:t>8/12/2010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15:43:00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F9 v1.0 B0004</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Dragon demo flight C1, two CubeSats, barrel of </a:t>
                      </a:r>
                      <a:r>
                        <a:rPr lang="en-US" sz="1100" b="0" i="0" u="none" strike="noStrike" dirty="0" err="1">
                          <a:solidFill>
                            <a:srgbClr val="000000"/>
                          </a:solidFill>
                          <a:effectLst/>
                          <a:latin typeface="Calibri" panose="020F0502020204030204" pitchFamily="34" charset="0"/>
                        </a:rPr>
                        <a:t>Brouere</a:t>
                      </a:r>
                      <a:r>
                        <a:rPr lang="en-US" sz="1100" b="0" i="0" u="none" strike="noStrike" dirty="0">
                          <a:solidFill>
                            <a:srgbClr val="000000"/>
                          </a:solidFill>
                          <a:effectLst/>
                          <a:latin typeface="Calibri" panose="020F0502020204030204" pitchFamily="34" charset="0"/>
                        </a:rPr>
                        <a:t> cheese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NASA (COTS) NRO</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Failure (parachute)</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1087882572"/>
                  </a:ext>
                </a:extLst>
              </a:tr>
              <a:tr h="432702">
                <a:tc>
                  <a:txBody>
                    <a:bodyPr/>
                    <a:lstStyle/>
                    <a:p>
                      <a:pPr algn="l" fontAlgn="b"/>
                      <a:r>
                        <a:rPr lang="en-US" sz="1100" b="0" i="0" u="none" strike="noStrike">
                          <a:solidFill>
                            <a:srgbClr val="000000"/>
                          </a:solidFill>
                          <a:effectLst/>
                          <a:latin typeface="Calibri" panose="020F0502020204030204" pitchFamily="34" charset="0"/>
                        </a:rPr>
                        <a:t>22/05/2012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7:44:00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B0005</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Dragon demo flight C2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525</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NASA (COTS)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3852830687"/>
                  </a:ext>
                </a:extLst>
              </a:tr>
              <a:tr h="239062">
                <a:tc>
                  <a:txBody>
                    <a:bodyPr/>
                    <a:lstStyle/>
                    <a:p>
                      <a:pPr algn="r" fontAlgn="b"/>
                      <a:r>
                        <a:rPr lang="en-US" sz="1100" b="0" i="0" u="none" strike="noStrike">
                          <a:solidFill>
                            <a:srgbClr val="000000"/>
                          </a:solidFill>
                          <a:effectLst/>
                          <a:latin typeface="Calibri" panose="020F0502020204030204" pitchFamily="34" charset="0"/>
                        </a:rPr>
                        <a:t>8/10/2012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0:35:00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F9 v1.0 B0006</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SpaceX CRS-1</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500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NASA (CRS)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tcPr>
                </a:tc>
                <a:extLst>
                  <a:ext uri="{0D108BD9-81ED-4DB2-BD59-A6C34878D82A}">
                    <a16:rowId xmlns:a16="http://schemas.microsoft.com/office/drawing/2014/main" val="2746764301"/>
                  </a:ext>
                </a:extLst>
              </a:tr>
              <a:tr h="239062">
                <a:tc>
                  <a:txBody>
                    <a:bodyPr/>
                    <a:lstStyle/>
                    <a:p>
                      <a:pPr algn="r" fontAlgn="b"/>
                      <a:r>
                        <a:rPr lang="en-US" sz="1100" b="0" i="0" u="none" strike="noStrike">
                          <a:solidFill>
                            <a:srgbClr val="000000"/>
                          </a:solidFill>
                          <a:effectLst/>
                          <a:latin typeface="Calibri" panose="020F0502020204030204" pitchFamily="34" charset="0"/>
                        </a:rPr>
                        <a:t>1/3/2013</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15:10:00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F9 v1.0 B0007</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CCAFS LC-40</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SpaceX CRS-2</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r" fontAlgn="b"/>
                      <a:r>
                        <a:rPr lang="en-US" sz="1100" b="0" i="0" u="none" strike="noStrike">
                          <a:solidFill>
                            <a:srgbClr val="000000"/>
                          </a:solidFill>
                          <a:effectLst/>
                          <a:latin typeface="Calibri" panose="020F0502020204030204" pitchFamily="34" charset="0"/>
                        </a:rPr>
                        <a:t>677</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LEO (ISS)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NASA (CRS)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a:solidFill>
                            <a:srgbClr val="000000"/>
                          </a:solidFill>
                          <a:effectLst/>
                          <a:latin typeface="Calibri" panose="020F0502020204030204" pitchFamily="34" charset="0"/>
                        </a:rPr>
                        <a:t>Success</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tc>
                  <a:txBody>
                    <a:bodyPr/>
                    <a:lstStyle/>
                    <a:p>
                      <a:pPr algn="l" fontAlgn="b"/>
                      <a:r>
                        <a:rPr lang="en-US" sz="1100" b="0" i="0" u="none" strike="noStrike" dirty="0">
                          <a:solidFill>
                            <a:srgbClr val="000000"/>
                          </a:solidFill>
                          <a:effectLst/>
                          <a:latin typeface="Calibri" panose="020F0502020204030204" pitchFamily="34" charset="0"/>
                        </a:rPr>
                        <a:t>No attempt</a:t>
                      </a:r>
                    </a:p>
                  </a:txBody>
                  <a:tcPr marL="9525" marR="9525" marT="9525" marB="0" anchor="b">
                    <a:lnL w="6350" cap="flat" cmpd="sng" algn="ctr">
                      <a:solidFill>
                        <a:srgbClr val="5B9BD5"/>
                      </a:solidFill>
                      <a:prstDash val="solid"/>
                      <a:round/>
                      <a:headEnd type="none" w="med" len="med"/>
                      <a:tailEnd type="none" w="med" len="med"/>
                    </a:lnL>
                    <a:lnR w="6350" cap="flat" cmpd="sng" algn="ctr">
                      <a:solidFill>
                        <a:srgbClr val="5B9BD5"/>
                      </a:solidFill>
                      <a:prstDash val="solid"/>
                      <a:round/>
                      <a:headEnd type="none" w="med" len="med"/>
                      <a:tailEnd type="none" w="med" len="med"/>
                    </a:lnR>
                    <a:lnT w="6350" cap="flat" cmpd="sng" algn="ctr">
                      <a:solidFill>
                        <a:srgbClr val="5B9BD5"/>
                      </a:solidFill>
                      <a:prstDash val="solid"/>
                      <a:round/>
                      <a:headEnd type="none" w="med" len="med"/>
                      <a:tailEnd type="none" w="med" len="med"/>
                    </a:lnT>
                    <a:lnB w="6350" cap="flat" cmpd="sng" algn="ctr">
                      <a:solidFill>
                        <a:srgbClr val="5B9BD5"/>
                      </a:solidFill>
                      <a:prstDash val="solid"/>
                      <a:round/>
                      <a:headEnd type="none" w="med" len="med"/>
                      <a:tailEnd type="none" w="med" len="med"/>
                    </a:lnB>
                    <a:solidFill>
                      <a:srgbClr val="DDEBF7"/>
                    </a:solidFill>
                  </a:tcPr>
                </a:tc>
                <a:extLst>
                  <a:ext uri="{0D108BD9-81ED-4DB2-BD59-A6C34878D82A}">
                    <a16:rowId xmlns:a16="http://schemas.microsoft.com/office/drawing/2014/main" val="429609606"/>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 is equal to 45596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 is equal to 2928.4 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dates of the first successful landing outcome on ground pad, was on 01-05-2017.</a:t>
            </a:r>
          </a:p>
          <a:p>
            <a:pPr>
              <a:lnSpc>
                <a:spcPct val="100000"/>
              </a:lnSpc>
              <a:spcBef>
                <a:spcPts val="1400"/>
              </a:spcBef>
            </a:pP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MIN(), FROM, WHERE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 are:</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B1026</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B1021.2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B1031.2</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 AND, BETWEEN</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 is: 100 successes and 1 failure.</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COUNT(), AS, FROM, WHERE, LIKE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maximum payload mass are: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FROM, WHERE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7" name="Object 6">
            <a:extLst>
              <a:ext uri="{FF2B5EF4-FFF2-40B4-BE49-F238E27FC236}">
                <a16:creationId xmlns:a16="http://schemas.microsoft.com/office/drawing/2014/main" id="{F761B9C9-99EF-8DA4-0E2E-2840C264413D}"/>
              </a:ext>
            </a:extLst>
          </p:cNvPr>
          <p:cNvGraphicFramePr>
            <a:graphicFrameLocks noChangeAspect="1"/>
          </p:cNvGraphicFramePr>
          <p:nvPr>
            <p:extLst>
              <p:ext uri="{D42A27DB-BD31-4B8C-83A1-F6EECF244321}">
                <p14:modId xmlns:p14="http://schemas.microsoft.com/office/powerpoint/2010/main" val="2962351958"/>
              </p:ext>
            </p:extLst>
          </p:nvPr>
        </p:nvGraphicFramePr>
        <p:xfrm>
          <a:off x="770010" y="2330161"/>
          <a:ext cx="9615935" cy="2813631"/>
        </p:xfrm>
        <a:graphic>
          <a:graphicData uri="http://schemas.openxmlformats.org/presentationml/2006/ole">
            <mc:AlternateContent xmlns:mc="http://schemas.openxmlformats.org/markup-compatibility/2006">
              <mc:Choice xmlns:v="urn:schemas-microsoft-com:vml" Requires="v">
                <p:oleObj name="Worksheet" r:id="rId3" imgW="8496281" imgH="2485896" progId="Excel.Sheet.12">
                  <p:embed/>
                </p:oleObj>
              </mc:Choice>
              <mc:Fallback>
                <p:oleObj name="Worksheet" r:id="rId3" imgW="8496281" imgH="2485896" progId="Excel.Sheet.12">
                  <p:embed/>
                  <p:pic>
                    <p:nvPicPr>
                      <p:cNvPr id="0" name=""/>
                      <p:cNvPicPr/>
                      <p:nvPr/>
                    </p:nvPicPr>
                    <p:blipFill>
                      <a:blip r:embed="rId4"/>
                      <a:stretch>
                        <a:fillRect/>
                      </a:stretch>
                    </p:blipFill>
                    <p:spPr>
                      <a:xfrm>
                        <a:off x="770010" y="2330161"/>
                        <a:ext cx="9615935" cy="2813631"/>
                      </a:xfrm>
                      <a:prstGeom prst="rect">
                        <a:avLst/>
                      </a:prstGeom>
                    </p:spPr>
                  </p:pic>
                </p:oleObj>
              </mc:Fallback>
            </mc:AlternateContent>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year 2015 are: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AS, FROM, WHERE</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Object 5">
            <a:extLst>
              <a:ext uri="{FF2B5EF4-FFF2-40B4-BE49-F238E27FC236}">
                <a16:creationId xmlns:a16="http://schemas.microsoft.com/office/drawing/2014/main" id="{08EA67EC-29CA-EF88-C1CD-7A4FE095B189}"/>
              </a:ext>
            </a:extLst>
          </p:cNvPr>
          <p:cNvGraphicFramePr>
            <a:graphicFrameLocks noChangeAspect="1"/>
          </p:cNvGraphicFramePr>
          <p:nvPr>
            <p:extLst>
              <p:ext uri="{D42A27DB-BD31-4B8C-83A1-F6EECF244321}">
                <p14:modId xmlns:p14="http://schemas.microsoft.com/office/powerpoint/2010/main" val="841397037"/>
              </p:ext>
            </p:extLst>
          </p:nvPr>
        </p:nvGraphicFramePr>
        <p:xfrm>
          <a:off x="2408238" y="2935288"/>
          <a:ext cx="7239000" cy="987425"/>
        </p:xfrm>
        <a:graphic>
          <a:graphicData uri="http://schemas.openxmlformats.org/presentationml/2006/ole">
            <mc:AlternateContent xmlns:mc="http://schemas.openxmlformats.org/markup-compatibility/2006">
              <mc:Choice xmlns:v="urn:schemas-microsoft-com:vml" Requires="v">
                <p:oleObj name="Worksheet" r:id="rId3" imgW="4257820" imgH="581081" progId="Excel.Sheet.12">
                  <p:embed/>
                </p:oleObj>
              </mc:Choice>
              <mc:Fallback>
                <p:oleObj name="Worksheet" r:id="rId3" imgW="4257820" imgH="581081" progId="Excel.Sheet.12">
                  <p:embed/>
                  <p:pic>
                    <p:nvPicPr>
                      <p:cNvPr id="0" name=""/>
                      <p:cNvPicPr/>
                      <p:nvPr/>
                    </p:nvPicPr>
                    <p:blipFill>
                      <a:blip r:embed="rId4"/>
                      <a:stretch>
                        <a:fillRect/>
                      </a:stretch>
                    </p:blipFill>
                    <p:spPr>
                      <a:xfrm>
                        <a:off x="2408238" y="2935288"/>
                        <a:ext cx="7239000" cy="987425"/>
                      </a:xfrm>
                      <a:prstGeom prst="rect">
                        <a:avLst/>
                      </a:prstGeom>
                    </p:spPr>
                  </p:pic>
                </p:oleObj>
              </mc:Fallback>
            </mc:AlternateContent>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To get this result, the SQL queries implemented were:</a:t>
            </a:r>
          </a:p>
          <a:p>
            <a:pPr lvl="1">
              <a:lnSpc>
                <a:spcPct val="100000"/>
              </a:lnSpc>
              <a:spcBef>
                <a:spcPts val="1400"/>
              </a:spcBef>
            </a:pPr>
            <a:r>
              <a:rPr lang="en-US" sz="1800" dirty="0">
                <a:solidFill>
                  <a:schemeClr val="accent3">
                    <a:lumMod val="25000"/>
                  </a:schemeClr>
                </a:solidFill>
                <a:latin typeface="Abadi" panose="020B0604020104020204" pitchFamily="34" charset="0"/>
              </a:rPr>
              <a:t>SELECT, SUM(), FROM, WHERE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6" name="Object 5">
            <a:extLst>
              <a:ext uri="{FF2B5EF4-FFF2-40B4-BE49-F238E27FC236}">
                <a16:creationId xmlns:a16="http://schemas.microsoft.com/office/drawing/2014/main" id="{01AC78A7-645A-CD6D-EC69-D0A9F434AD17}"/>
              </a:ext>
            </a:extLst>
          </p:cNvPr>
          <p:cNvGraphicFramePr>
            <a:graphicFrameLocks noChangeAspect="1"/>
          </p:cNvGraphicFramePr>
          <p:nvPr>
            <p:extLst>
              <p:ext uri="{D42A27DB-BD31-4B8C-83A1-F6EECF244321}">
                <p14:modId xmlns:p14="http://schemas.microsoft.com/office/powerpoint/2010/main" val="1850646502"/>
              </p:ext>
            </p:extLst>
          </p:nvPr>
        </p:nvGraphicFramePr>
        <p:xfrm>
          <a:off x="770011" y="3039269"/>
          <a:ext cx="9896475" cy="962025"/>
        </p:xfrm>
        <a:graphic>
          <a:graphicData uri="http://schemas.openxmlformats.org/presentationml/2006/ole">
            <mc:AlternateContent xmlns:mc="http://schemas.openxmlformats.org/markup-compatibility/2006">
              <mc:Choice xmlns:v="urn:schemas-microsoft-com:vml" Requires="v">
                <p:oleObj name="Worksheet" r:id="rId3" imgW="9896408" imgH="962108" progId="Excel.Sheet.12">
                  <p:embed/>
                </p:oleObj>
              </mc:Choice>
              <mc:Fallback>
                <p:oleObj name="Worksheet" r:id="rId3" imgW="9896408" imgH="962108" progId="Excel.Sheet.12">
                  <p:embed/>
                  <p:pic>
                    <p:nvPicPr>
                      <p:cNvPr id="0" name=""/>
                      <p:cNvPicPr/>
                      <p:nvPr/>
                    </p:nvPicPr>
                    <p:blipFill>
                      <a:blip r:embed="rId4"/>
                      <a:stretch>
                        <a:fillRect/>
                      </a:stretch>
                    </p:blipFill>
                    <p:spPr>
                      <a:xfrm>
                        <a:off x="770011" y="3039269"/>
                        <a:ext cx="9896475" cy="962025"/>
                      </a:xfrm>
                      <a:prstGeom prst="rect">
                        <a:avLst/>
                      </a:prstGeom>
                    </p:spPr>
                  </p:pic>
                </p:oleObj>
              </mc:Fallback>
            </mc:AlternateContent>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23833"/>
            <a:ext cx="9745589" cy="5111553"/>
          </a:xfrm>
          <a:prstGeom prst="rect">
            <a:avLst/>
          </a:prstGeom>
        </p:spPr>
        <p:txBody>
          <a:bodyPr lIns="91440" tIns="45720" rIns="91440" bIns="45720" anchor="t">
            <a:normAutofit fontScale="92500"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1300" dirty="0">
                <a:solidFill>
                  <a:schemeClr val="accent3">
                    <a:lumMod val="25000"/>
                  </a:schemeClr>
                </a:solidFill>
                <a:latin typeface="Abadi"/>
              </a:rPr>
              <a:t>We can see on a large scale that launch sites are distributed in 2 main areas: </a:t>
            </a:r>
          </a:p>
          <a:p>
            <a:pPr lvl="1">
              <a:lnSpc>
                <a:spcPct val="100000"/>
              </a:lnSpc>
              <a:spcBef>
                <a:spcPts val="1400"/>
              </a:spcBef>
            </a:pPr>
            <a:r>
              <a:rPr lang="en-US" sz="1300" dirty="0">
                <a:solidFill>
                  <a:schemeClr val="accent3">
                    <a:lumMod val="25000"/>
                  </a:schemeClr>
                </a:solidFill>
                <a:latin typeface="Abadi"/>
              </a:rPr>
              <a:t>A group of 10 different locations are to the west side of the U.S.</a:t>
            </a:r>
          </a:p>
          <a:p>
            <a:pPr lvl="1">
              <a:lnSpc>
                <a:spcPct val="100000"/>
              </a:lnSpc>
              <a:spcBef>
                <a:spcPts val="1400"/>
              </a:spcBef>
            </a:pPr>
            <a:r>
              <a:rPr lang="en-US" sz="1300" dirty="0">
                <a:solidFill>
                  <a:schemeClr val="accent3">
                    <a:lumMod val="25000"/>
                  </a:schemeClr>
                </a:solidFill>
                <a:latin typeface="Abadi"/>
              </a:rPr>
              <a:t>46 points located in the east side of the U.S.</a:t>
            </a:r>
          </a:p>
          <a:p>
            <a:pPr lvl="1">
              <a:lnSpc>
                <a:spcPct val="100000"/>
              </a:lnSpc>
              <a:spcBef>
                <a:spcPts val="1400"/>
              </a:spcBef>
            </a:pPr>
            <a:r>
              <a:rPr lang="en-US" sz="1300" dirty="0">
                <a:solidFill>
                  <a:schemeClr val="accent3">
                    <a:lumMod val="25000"/>
                  </a:schemeClr>
                </a:solidFill>
                <a:latin typeface="Abadi"/>
              </a:rPr>
              <a:t>Both groups are located near the coastline. </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a:t>
            </a:r>
          </a:p>
        </p:txBody>
      </p:sp>
      <p:pic>
        <p:nvPicPr>
          <p:cNvPr id="6" name="Picture 5">
            <a:extLst>
              <a:ext uri="{FF2B5EF4-FFF2-40B4-BE49-F238E27FC236}">
                <a16:creationId xmlns:a16="http://schemas.microsoft.com/office/drawing/2014/main" id="{F98230BF-15B2-2833-F5D4-C2FABBE47CA6}"/>
              </a:ext>
            </a:extLst>
          </p:cNvPr>
          <p:cNvPicPr>
            <a:picLocks noChangeAspect="1"/>
          </p:cNvPicPr>
          <p:nvPr/>
        </p:nvPicPr>
        <p:blipFill>
          <a:blip r:embed="rId3"/>
          <a:stretch>
            <a:fillRect/>
          </a:stretch>
        </p:blipFill>
        <p:spPr>
          <a:xfrm>
            <a:off x="2461608" y="1478507"/>
            <a:ext cx="7268783" cy="345211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7430" y="1963510"/>
            <a:ext cx="10271028" cy="4598411"/>
          </a:xfrm>
          <a:prstGeom prst="rect">
            <a:avLst/>
          </a:prstGeom>
        </p:spPr>
        <p:txBody>
          <a:bodyPr lIns="91440" tIns="45720" rIns="91440" bIns="45720" anchor="t">
            <a:normAutofit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spcBef>
                <a:spcPts val="1400"/>
              </a:spcBef>
            </a:pPr>
            <a:r>
              <a:rPr lang="en-US" sz="2400" dirty="0">
                <a:solidFill>
                  <a:schemeClr val="accent3">
                    <a:lumMod val="25000"/>
                  </a:schemeClr>
                </a:solidFill>
                <a:latin typeface="Abadi" panose="020B0604020104020204" pitchFamily="34" charset="0"/>
              </a:rPr>
              <a:t>For the launch site KSC LC-39A we can see the outcomes which are shown in green color if the launch was successful or red if it failed.</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for Launch Sites</a:t>
            </a:r>
          </a:p>
        </p:txBody>
      </p:sp>
      <p:pic>
        <p:nvPicPr>
          <p:cNvPr id="4" name="Picture 3">
            <a:extLst>
              <a:ext uri="{FF2B5EF4-FFF2-40B4-BE49-F238E27FC236}">
                <a16:creationId xmlns:a16="http://schemas.microsoft.com/office/drawing/2014/main" id="{B1B99991-2B5F-8EE5-B3A0-2B8EC4BDF0C8}"/>
              </a:ext>
            </a:extLst>
          </p:cNvPr>
          <p:cNvPicPr>
            <a:picLocks noChangeAspect="1"/>
          </p:cNvPicPr>
          <p:nvPr/>
        </p:nvPicPr>
        <p:blipFill>
          <a:blip r:embed="rId3"/>
          <a:stretch>
            <a:fillRect/>
          </a:stretch>
        </p:blipFill>
        <p:spPr>
          <a:xfrm>
            <a:off x="1984256" y="1369850"/>
            <a:ext cx="8223487" cy="428737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96791"/>
            <a:ext cx="10284677" cy="5022376"/>
          </a:xfrm>
          <a:prstGeom prst="rect">
            <a:avLst/>
          </a:prstGeom>
        </p:spPr>
        <p:txBody>
          <a:bodyPr lIns="91440" tIns="45720" rIns="91440" bIns="45720" anchor="t">
            <a:normAutofit fontScale="925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For the launch site CCAFS SLC-40 we can calculate in Folium the distance form the launch site to the coastline through the continuous blue line in the map between these points. The distance between these two points is equal to 0.856 meters.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between two points</a:t>
            </a:r>
          </a:p>
        </p:txBody>
      </p:sp>
      <p:pic>
        <p:nvPicPr>
          <p:cNvPr id="4" name="Picture 3">
            <a:extLst>
              <a:ext uri="{FF2B5EF4-FFF2-40B4-BE49-F238E27FC236}">
                <a16:creationId xmlns:a16="http://schemas.microsoft.com/office/drawing/2014/main" id="{89205F33-CE8B-B8B4-AAFD-F7F32C140776}"/>
              </a:ext>
            </a:extLst>
          </p:cNvPr>
          <p:cNvPicPr>
            <a:picLocks noChangeAspect="1"/>
          </p:cNvPicPr>
          <p:nvPr/>
        </p:nvPicPr>
        <p:blipFill rotWithShape="1">
          <a:blip r:embed="rId3"/>
          <a:srcRect b="1735"/>
          <a:stretch/>
        </p:blipFill>
        <p:spPr>
          <a:xfrm>
            <a:off x="1810816" y="1344426"/>
            <a:ext cx="8570368" cy="405258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GitHub repository: </a:t>
            </a:r>
            <a:r>
              <a:rPr lang="en-US" sz="2200" dirty="0">
                <a:hlinkClick r:id="rId4"/>
              </a:rPr>
              <a:t>Lau397/</a:t>
            </a:r>
            <a:r>
              <a:rPr lang="en-US" sz="2200" dirty="0" err="1">
                <a:hlinkClick r:id="rId4"/>
              </a:rPr>
              <a:t>DataScience_SpaceX</a:t>
            </a:r>
            <a:r>
              <a:rPr lang="en-US" sz="2200" dirty="0">
                <a:hlinkClick r:id="rId4"/>
              </a:rPr>
              <a:t> (github.com)</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sz="1400" dirty="0"/>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 - Scraping</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489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4201150"/>
          </a:xfrm>
          <a:prstGeom prst="rect">
            <a:avLst/>
          </a:prstGeom>
          <a:noFill/>
        </p:spPr>
        <p:txBody>
          <a:bodyPr wrap="square" rtlCol="0">
            <a:spAutoFit/>
          </a:bodyPr>
          <a:lstStyle/>
          <a:p>
            <a:endParaRPr lang="en-US" sz="1100" dirty="0"/>
          </a:p>
          <a:p>
            <a:pPr marL="228600" indent="-228600" algn="just">
              <a:buFont typeface="+mj-lt"/>
              <a:buAutoNum type="arabicPeriod"/>
            </a:pPr>
            <a:r>
              <a:rPr lang="en-US" sz="1600" dirty="0"/>
              <a:t>Load main libraries</a:t>
            </a:r>
          </a:p>
          <a:p>
            <a:pPr marL="228600" indent="-228600" algn="just">
              <a:buFont typeface="+mj-lt"/>
              <a:buAutoNum type="arabicPeriod"/>
            </a:pPr>
            <a:r>
              <a:rPr lang="en-US" sz="1600" dirty="0"/>
              <a:t>Get a response from the static URL and request the HTML page, using </a:t>
            </a:r>
            <a:r>
              <a:rPr lang="en-US" sz="1600" dirty="0" err="1"/>
              <a:t>requests.get</a:t>
            </a:r>
            <a:r>
              <a:rPr lang="en-US" sz="1600" dirty="0"/>
              <a:t>()</a:t>
            </a:r>
          </a:p>
          <a:p>
            <a:pPr marL="228600" indent="-228600" algn="just">
              <a:buFont typeface="+mj-lt"/>
              <a:buAutoNum type="arabicPeriod"/>
            </a:pPr>
            <a:r>
              <a:rPr lang="en-US" sz="1600" dirty="0"/>
              <a:t>Check the content</a:t>
            </a:r>
          </a:p>
          <a:p>
            <a:pPr marL="228600" indent="-228600" algn="just">
              <a:buFont typeface="+mj-lt"/>
              <a:buAutoNum type="arabicPeriod"/>
            </a:pPr>
            <a:r>
              <a:rPr lang="en-US" sz="1600" dirty="0"/>
              <a:t>Create a </a:t>
            </a:r>
            <a:r>
              <a:rPr lang="en-US" sz="1600" dirty="0" err="1"/>
              <a:t>BeautifulSoup</a:t>
            </a:r>
            <a:r>
              <a:rPr lang="en-US" sz="1600" dirty="0"/>
              <a:t> object</a:t>
            </a:r>
          </a:p>
          <a:p>
            <a:pPr marL="228600" indent="-228600" algn="just">
              <a:buFont typeface="+mj-lt"/>
              <a:buAutoNum type="arabicPeriod"/>
            </a:pPr>
            <a:r>
              <a:rPr lang="en-US" sz="1600" dirty="0"/>
              <a:t>Find tables from source with .</a:t>
            </a:r>
            <a:r>
              <a:rPr lang="en-US" sz="1600" dirty="0" err="1"/>
              <a:t>find_all</a:t>
            </a:r>
            <a:r>
              <a:rPr lang="en-US" sz="1600" dirty="0"/>
              <a:t>('table')</a:t>
            </a:r>
          </a:p>
          <a:p>
            <a:pPr marL="228600" indent="-228600" algn="just">
              <a:buFont typeface="+mj-lt"/>
              <a:buAutoNum type="arabicPeriod"/>
            </a:pPr>
            <a:r>
              <a:rPr lang="en-US" sz="1600" dirty="0"/>
              <a:t>select the target table with </a:t>
            </a:r>
            <a:r>
              <a:rPr lang="en-US" sz="1600" dirty="0" err="1"/>
              <a:t>html_tables</a:t>
            </a:r>
            <a:r>
              <a:rPr lang="en-US" sz="1600" dirty="0"/>
              <a:t>[target]</a:t>
            </a:r>
          </a:p>
          <a:p>
            <a:pPr marL="228600" indent="-228600" algn="just">
              <a:buFont typeface="+mj-lt"/>
              <a:buAutoNum type="arabicPeriod"/>
            </a:pPr>
            <a:r>
              <a:rPr lang="en-US" sz="1600" dirty="0"/>
              <a:t>Extract all column names from the HTML table header</a:t>
            </a:r>
          </a:p>
          <a:p>
            <a:pPr marL="228600" indent="-228600" algn="just">
              <a:buFont typeface="+mj-lt"/>
              <a:buAutoNum type="arabicPeriod"/>
            </a:pPr>
            <a:r>
              <a:rPr lang="en-US" sz="1600" dirty="0"/>
              <a:t>Create a data frame by parsing the launch HTML tables</a:t>
            </a:r>
          </a:p>
        </p:txBody>
      </p:sp>
      <p:sp>
        <p:nvSpPr>
          <p:cNvPr id="8" name="Flowchart: Alternate Process 7">
            <a:extLst>
              <a:ext uri="{FF2B5EF4-FFF2-40B4-BE49-F238E27FC236}">
                <a16:creationId xmlns:a16="http://schemas.microsoft.com/office/drawing/2014/main" id="{1A5375AC-B9A0-6E84-770F-69B4AFE95416}"/>
              </a:ext>
            </a:extLst>
          </p:cNvPr>
          <p:cNvSpPr/>
          <p:nvPr/>
        </p:nvSpPr>
        <p:spPr>
          <a:xfrm>
            <a:off x="4303542" y="2909597"/>
            <a:ext cx="26745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requests and </a:t>
            </a:r>
            <a:r>
              <a:rPr lang="en-US" sz="1400" dirty="0" err="1"/>
              <a:t>BeautifulSoup</a:t>
            </a:r>
            <a:r>
              <a:rPr lang="en-US" dirty="0"/>
              <a:t> </a:t>
            </a:r>
          </a:p>
        </p:txBody>
      </p:sp>
      <p:sp>
        <p:nvSpPr>
          <p:cNvPr id="9" name="Flowchart: Connector 8">
            <a:extLst>
              <a:ext uri="{FF2B5EF4-FFF2-40B4-BE49-F238E27FC236}">
                <a16:creationId xmlns:a16="http://schemas.microsoft.com/office/drawing/2014/main" id="{31710B05-1B8F-03D6-9924-232924C22547}"/>
              </a:ext>
            </a:extLst>
          </p:cNvPr>
          <p:cNvSpPr/>
          <p:nvPr/>
        </p:nvSpPr>
        <p:spPr>
          <a:xfrm>
            <a:off x="4913534" y="1976090"/>
            <a:ext cx="1338943" cy="55585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 Scraping </a:t>
            </a:r>
          </a:p>
        </p:txBody>
      </p:sp>
      <p:sp>
        <p:nvSpPr>
          <p:cNvPr id="10" name="Flowchart: Alternate Process 9">
            <a:extLst>
              <a:ext uri="{FF2B5EF4-FFF2-40B4-BE49-F238E27FC236}">
                <a16:creationId xmlns:a16="http://schemas.microsoft.com/office/drawing/2014/main" id="{5E73BDF2-6523-4EB7-B16B-B9C0DEEA743F}"/>
              </a:ext>
            </a:extLst>
          </p:cNvPr>
          <p:cNvSpPr/>
          <p:nvPr/>
        </p:nvSpPr>
        <p:spPr>
          <a:xfrm>
            <a:off x="7352466" y="2898030"/>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a:t>
            </a:r>
            <a:endParaRPr lang="en-US" dirty="0"/>
          </a:p>
        </p:txBody>
      </p:sp>
      <p:sp>
        <p:nvSpPr>
          <p:cNvPr id="12" name="Flowchart: Alternate Process 11">
            <a:extLst>
              <a:ext uri="{FF2B5EF4-FFF2-40B4-BE49-F238E27FC236}">
                <a16:creationId xmlns:a16="http://schemas.microsoft.com/office/drawing/2014/main" id="{9C319A04-5441-651D-5917-8AC506FF4F3B}"/>
              </a:ext>
            </a:extLst>
          </p:cNvPr>
          <p:cNvSpPr/>
          <p:nvPr/>
        </p:nvSpPr>
        <p:spPr>
          <a:xfrm>
            <a:off x="9281925" y="3564171"/>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soup = </a:t>
            </a:r>
            <a:r>
              <a:rPr lang="en-US" sz="1400" dirty="0" err="1"/>
              <a:t>BeautifulSoup</a:t>
            </a:r>
            <a:r>
              <a:rPr lang="en-US" sz="1400" dirty="0"/>
              <a:t>()</a:t>
            </a:r>
            <a:endParaRPr lang="en-US" dirty="0"/>
          </a:p>
        </p:txBody>
      </p:sp>
      <p:sp>
        <p:nvSpPr>
          <p:cNvPr id="13" name="Flowchart: Alternate Process 12">
            <a:extLst>
              <a:ext uri="{FF2B5EF4-FFF2-40B4-BE49-F238E27FC236}">
                <a16:creationId xmlns:a16="http://schemas.microsoft.com/office/drawing/2014/main" id="{70A64CD1-7B54-1578-E6BC-965214614528}"/>
              </a:ext>
            </a:extLst>
          </p:cNvPr>
          <p:cNvSpPr/>
          <p:nvPr/>
        </p:nvSpPr>
        <p:spPr>
          <a:xfrm>
            <a:off x="9281925" y="2899982"/>
            <a:ext cx="1497300"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dirty="0"/>
          </a:p>
        </p:txBody>
      </p:sp>
      <p:sp>
        <p:nvSpPr>
          <p:cNvPr id="14" name="Flowchart: Alternate Process 13">
            <a:extLst>
              <a:ext uri="{FF2B5EF4-FFF2-40B4-BE49-F238E27FC236}">
                <a16:creationId xmlns:a16="http://schemas.microsoft.com/office/drawing/2014/main" id="{F5D0E392-4087-3F18-2DF9-9BF9BF5A3E44}"/>
              </a:ext>
            </a:extLst>
          </p:cNvPr>
          <p:cNvSpPr/>
          <p:nvPr/>
        </p:nvSpPr>
        <p:spPr>
          <a:xfrm>
            <a:off x="7367847" y="3564171"/>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find_all</a:t>
            </a:r>
            <a:r>
              <a:rPr lang="en-US" sz="1400" dirty="0"/>
              <a:t>('table')</a:t>
            </a:r>
          </a:p>
        </p:txBody>
      </p:sp>
      <p:sp>
        <p:nvSpPr>
          <p:cNvPr id="15" name="Flowchart: Alternate Process 14">
            <a:extLst>
              <a:ext uri="{FF2B5EF4-FFF2-40B4-BE49-F238E27FC236}">
                <a16:creationId xmlns:a16="http://schemas.microsoft.com/office/drawing/2014/main" id="{24C9ED27-D129-B1BC-BED8-B2D8C8D30A3A}"/>
              </a:ext>
            </a:extLst>
          </p:cNvPr>
          <p:cNvSpPr/>
          <p:nvPr/>
        </p:nvSpPr>
        <p:spPr>
          <a:xfrm>
            <a:off x="5243731" y="3555855"/>
            <a:ext cx="1693486"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html_tables</a:t>
            </a:r>
            <a:r>
              <a:rPr lang="en-US" sz="1400" dirty="0"/>
              <a:t>[target]</a:t>
            </a:r>
          </a:p>
        </p:txBody>
      </p:sp>
      <p:sp>
        <p:nvSpPr>
          <p:cNvPr id="16" name="Flowchart: Alternate Process 15">
            <a:extLst>
              <a:ext uri="{FF2B5EF4-FFF2-40B4-BE49-F238E27FC236}">
                <a16:creationId xmlns:a16="http://schemas.microsoft.com/office/drawing/2014/main" id="{4205E989-B819-E588-F8C1-ECD03F36E753}"/>
              </a:ext>
            </a:extLst>
          </p:cNvPr>
          <p:cNvSpPr/>
          <p:nvPr/>
        </p:nvSpPr>
        <p:spPr>
          <a:xfrm>
            <a:off x="7367847" y="4221996"/>
            <a:ext cx="1481918" cy="39759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Create data frame</a:t>
            </a:r>
          </a:p>
        </p:txBody>
      </p:sp>
      <p:sp>
        <p:nvSpPr>
          <p:cNvPr id="17" name="Flowchart: Alternate Process 16">
            <a:extLst>
              <a:ext uri="{FF2B5EF4-FFF2-40B4-BE49-F238E27FC236}">
                <a16:creationId xmlns:a16="http://schemas.microsoft.com/office/drawing/2014/main" id="{7E486FA2-568B-BC8C-6EEE-CD0465575E4D}"/>
              </a:ext>
            </a:extLst>
          </p:cNvPr>
          <p:cNvSpPr/>
          <p:nvPr/>
        </p:nvSpPr>
        <p:spPr>
          <a:xfrm>
            <a:off x="5349515" y="4227606"/>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Extract column names</a:t>
            </a:r>
          </a:p>
        </p:txBody>
      </p:sp>
      <p:cxnSp>
        <p:nvCxnSpPr>
          <p:cNvPr id="19" name="Straight Arrow Connector 18">
            <a:extLst>
              <a:ext uri="{FF2B5EF4-FFF2-40B4-BE49-F238E27FC236}">
                <a16:creationId xmlns:a16="http://schemas.microsoft.com/office/drawing/2014/main" id="{77D58CB9-923C-46C3-5124-D7E4F8E7CEED}"/>
              </a:ext>
            </a:extLst>
          </p:cNvPr>
          <p:cNvCxnSpPr>
            <a:cxnSpLocks/>
            <a:stCxn id="9" idx="4"/>
          </p:cNvCxnSpPr>
          <p:nvPr/>
        </p:nvCxnSpPr>
        <p:spPr>
          <a:xfrm>
            <a:off x="5583006" y="2531949"/>
            <a:ext cx="1" cy="37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AD76B86-D3FD-581F-1837-07E0E79EABB3}"/>
              </a:ext>
            </a:extLst>
          </p:cNvPr>
          <p:cNvCxnSpPr>
            <a:cxnSpLocks/>
            <a:endCxn id="10" idx="1"/>
          </p:cNvCxnSpPr>
          <p:nvPr/>
        </p:nvCxnSpPr>
        <p:spPr>
          <a:xfrm flipV="1">
            <a:off x="6920306" y="3098849"/>
            <a:ext cx="432160" cy="4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822E632-4A37-26A9-032A-C7A998C07191}"/>
              </a:ext>
            </a:extLst>
          </p:cNvPr>
          <p:cNvCxnSpPr>
            <a:cxnSpLocks/>
            <a:stCxn id="10" idx="3"/>
            <a:endCxn id="13" idx="1"/>
          </p:cNvCxnSpPr>
          <p:nvPr/>
        </p:nvCxnSpPr>
        <p:spPr>
          <a:xfrm>
            <a:off x="8849765" y="3098849"/>
            <a:ext cx="43216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27F9EB6-BA3D-E960-C812-6037952D4A83}"/>
              </a:ext>
            </a:extLst>
          </p:cNvPr>
          <p:cNvCxnSpPr>
            <a:stCxn id="13" idx="2"/>
            <a:endCxn id="12" idx="0"/>
          </p:cNvCxnSpPr>
          <p:nvPr/>
        </p:nvCxnSpPr>
        <p:spPr>
          <a:xfrm>
            <a:off x="10030575" y="3301620"/>
            <a:ext cx="0" cy="2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498254-72BC-7826-9A0E-0E12017C9889}"/>
              </a:ext>
            </a:extLst>
          </p:cNvPr>
          <p:cNvCxnSpPr>
            <a:cxnSpLocks/>
            <a:stCxn id="12" idx="1"/>
            <a:endCxn id="14" idx="3"/>
          </p:cNvCxnSpPr>
          <p:nvPr/>
        </p:nvCxnSpPr>
        <p:spPr>
          <a:xfrm flipH="1">
            <a:off x="8849765" y="3764990"/>
            <a:ext cx="432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DBEAA9C-DA02-462F-0C64-4FBB445DFEDA}"/>
              </a:ext>
            </a:extLst>
          </p:cNvPr>
          <p:cNvCxnSpPr>
            <a:cxnSpLocks/>
            <a:stCxn id="14" idx="1"/>
            <a:endCxn id="15" idx="3"/>
          </p:cNvCxnSpPr>
          <p:nvPr/>
        </p:nvCxnSpPr>
        <p:spPr>
          <a:xfrm flipH="1" flipV="1">
            <a:off x="6937217" y="3756674"/>
            <a:ext cx="430630" cy="8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0EA2F66-84CD-30F1-2AE1-0B3EE808C71D}"/>
              </a:ext>
            </a:extLst>
          </p:cNvPr>
          <p:cNvCxnSpPr>
            <a:cxnSpLocks/>
            <a:stCxn id="15" idx="2"/>
            <a:endCxn id="17" idx="0"/>
          </p:cNvCxnSpPr>
          <p:nvPr/>
        </p:nvCxnSpPr>
        <p:spPr>
          <a:xfrm>
            <a:off x="6090474" y="3957493"/>
            <a:ext cx="0" cy="270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B56552-D121-BFB8-9ED9-A598F8596216}"/>
              </a:ext>
            </a:extLst>
          </p:cNvPr>
          <p:cNvCxnSpPr>
            <a:cxnSpLocks/>
            <a:stCxn id="17" idx="3"/>
            <a:endCxn id="16" idx="1"/>
          </p:cNvCxnSpPr>
          <p:nvPr/>
        </p:nvCxnSpPr>
        <p:spPr>
          <a:xfrm flipV="1">
            <a:off x="6831433" y="4420796"/>
            <a:ext cx="536414" cy="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9E935F-F967-62C9-4A5D-38C05FFC4A68}"/>
              </a:ext>
            </a:extLst>
          </p:cNvPr>
          <p:cNvCxnSpPr>
            <a:cxnSpLocks/>
            <a:stCxn id="16" idx="2"/>
          </p:cNvCxnSpPr>
          <p:nvPr/>
        </p:nvCxnSpPr>
        <p:spPr>
          <a:xfrm>
            <a:off x="8108806" y="4619595"/>
            <a:ext cx="0" cy="363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Flowchart: Connector 64">
            <a:extLst>
              <a:ext uri="{FF2B5EF4-FFF2-40B4-BE49-F238E27FC236}">
                <a16:creationId xmlns:a16="http://schemas.microsoft.com/office/drawing/2014/main" id="{E280B90E-38D9-C355-FE91-6CC8D1679F4B}"/>
              </a:ext>
            </a:extLst>
          </p:cNvPr>
          <p:cNvSpPr/>
          <p:nvPr/>
        </p:nvSpPr>
        <p:spPr>
          <a:xfrm>
            <a:off x="7503958" y="4989911"/>
            <a:ext cx="1210815" cy="76705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 collected</a:t>
            </a:r>
          </a:p>
        </p:txBody>
      </p:sp>
      <p:sp>
        <p:nvSpPr>
          <p:cNvPr id="66" name="Flowchart: Connector 65">
            <a:extLst>
              <a:ext uri="{FF2B5EF4-FFF2-40B4-BE49-F238E27FC236}">
                <a16:creationId xmlns:a16="http://schemas.microsoft.com/office/drawing/2014/main" id="{C68A108F-98BC-F858-D5C4-665939BB6F89}"/>
              </a:ext>
            </a:extLst>
          </p:cNvPr>
          <p:cNvSpPr/>
          <p:nvPr/>
        </p:nvSpPr>
        <p:spPr>
          <a:xfrm>
            <a:off x="5750906" y="2503860"/>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9" name="Flowchart: Connector 68">
            <a:extLst>
              <a:ext uri="{FF2B5EF4-FFF2-40B4-BE49-F238E27FC236}">
                <a16:creationId xmlns:a16="http://schemas.microsoft.com/office/drawing/2014/main" id="{E994A6D9-2A44-4DDC-FB19-E7C5829CFA1A}"/>
              </a:ext>
            </a:extLst>
          </p:cNvPr>
          <p:cNvSpPr/>
          <p:nvPr/>
        </p:nvSpPr>
        <p:spPr>
          <a:xfrm>
            <a:off x="7919473" y="2494309"/>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70" name="Flowchart: Connector 69">
            <a:extLst>
              <a:ext uri="{FF2B5EF4-FFF2-40B4-BE49-F238E27FC236}">
                <a16:creationId xmlns:a16="http://schemas.microsoft.com/office/drawing/2014/main" id="{919EFFCE-9159-AFAE-9967-570FFE9928F1}"/>
              </a:ext>
            </a:extLst>
          </p:cNvPr>
          <p:cNvSpPr/>
          <p:nvPr/>
        </p:nvSpPr>
        <p:spPr>
          <a:xfrm>
            <a:off x="4841065" y="357161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
        <p:nvSpPr>
          <p:cNvPr id="71" name="Flowchart: Connector 70">
            <a:extLst>
              <a:ext uri="{FF2B5EF4-FFF2-40B4-BE49-F238E27FC236}">
                <a16:creationId xmlns:a16="http://schemas.microsoft.com/office/drawing/2014/main" id="{E012098D-2E9B-529A-7A29-33CF3771701F}"/>
              </a:ext>
            </a:extLst>
          </p:cNvPr>
          <p:cNvSpPr/>
          <p:nvPr/>
        </p:nvSpPr>
        <p:spPr>
          <a:xfrm>
            <a:off x="9850158" y="251410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72" name="Flowchart: Connector 71">
            <a:extLst>
              <a:ext uri="{FF2B5EF4-FFF2-40B4-BE49-F238E27FC236}">
                <a16:creationId xmlns:a16="http://schemas.microsoft.com/office/drawing/2014/main" id="{0C4D23B3-83FA-C144-972C-99F310D86FB9}"/>
              </a:ext>
            </a:extLst>
          </p:cNvPr>
          <p:cNvSpPr/>
          <p:nvPr/>
        </p:nvSpPr>
        <p:spPr>
          <a:xfrm>
            <a:off x="8884203" y="4221996"/>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8</a:t>
            </a:r>
          </a:p>
        </p:txBody>
      </p:sp>
      <p:sp>
        <p:nvSpPr>
          <p:cNvPr id="73" name="Flowchart: Connector 72">
            <a:extLst>
              <a:ext uri="{FF2B5EF4-FFF2-40B4-BE49-F238E27FC236}">
                <a16:creationId xmlns:a16="http://schemas.microsoft.com/office/drawing/2014/main" id="{938CB7EB-86B6-336B-9471-2E2529790EEE}"/>
              </a:ext>
            </a:extLst>
          </p:cNvPr>
          <p:cNvSpPr/>
          <p:nvPr/>
        </p:nvSpPr>
        <p:spPr>
          <a:xfrm>
            <a:off x="4841065" y="4235735"/>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74" name="Flowchart: Connector 73">
            <a:extLst>
              <a:ext uri="{FF2B5EF4-FFF2-40B4-BE49-F238E27FC236}">
                <a16:creationId xmlns:a16="http://schemas.microsoft.com/office/drawing/2014/main" id="{1F2B3DD3-A22D-7F61-F46E-C0B96808D721}"/>
              </a:ext>
            </a:extLst>
          </p:cNvPr>
          <p:cNvSpPr/>
          <p:nvPr/>
        </p:nvSpPr>
        <p:spPr>
          <a:xfrm>
            <a:off x="6997175" y="3353817"/>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75" name="Flowchart: Connector 74">
            <a:extLst>
              <a:ext uri="{FF2B5EF4-FFF2-40B4-BE49-F238E27FC236}">
                <a16:creationId xmlns:a16="http://schemas.microsoft.com/office/drawing/2014/main" id="{640AA504-59B0-A7A8-C6FF-99D2BCE241FD}"/>
              </a:ext>
            </a:extLst>
          </p:cNvPr>
          <p:cNvSpPr/>
          <p:nvPr/>
        </p:nvSpPr>
        <p:spPr>
          <a:xfrm>
            <a:off x="10790264" y="3557204"/>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4056</TotalTime>
  <Words>2745</Words>
  <Application>Microsoft Office PowerPoint</Application>
  <PresentationFormat>Widescreen</PresentationFormat>
  <Paragraphs>440</Paragraphs>
  <Slides>47</Slides>
  <Notes>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Custom Design</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275</cp:revision>
  <dcterms:created xsi:type="dcterms:W3CDTF">2021-04-29T18:58:34Z</dcterms:created>
  <dcterms:modified xsi:type="dcterms:W3CDTF">2023-06-19T21:36:00Z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